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70" r:id="rId4"/>
    <p:sldId id="275" r:id="rId5"/>
    <p:sldId id="256" r:id="rId6"/>
    <p:sldId id="271" r:id="rId7"/>
    <p:sldId id="277" r:id="rId8"/>
    <p:sldId id="276" r:id="rId9"/>
    <p:sldId id="278" r:id="rId10"/>
    <p:sldId id="28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8"/>
  </p:normalViewPr>
  <p:slideViewPr>
    <p:cSldViewPr>
      <p:cViewPr varScale="1">
        <p:scale>
          <a:sx n="105" d="100"/>
          <a:sy n="105" d="100"/>
        </p:scale>
        <p:origin x="64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2F4C-05C4-409A-BD75-6F239127561E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2BD9-D32D-439D-A402-27E7D9CB5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2F4C-05C4-409A-BD75-6F239127561E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2BD9-D32D-439D-A402-27E7D9CB5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2F4C-05C4-409A-BD75-6F239127561E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2BD9-D32D-439D-A402-27E7D9CB5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2F4C-05C4-409A-BD75-6F239127561E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2BD9-D32D-439D-A402-27E7D9CB5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2F4C-05C4-409A-BD75-6F239127561E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2BD9-D32D-439D-A402-27E7D9CB5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2F4C-05C4-409A-BD75-6F239127561E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2BD9-D32D-439D-A402-27E7D9CB5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2F4C-05C4-409A-BD75-6F239127561E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2BD9-D32D-439D-A402-27E7D9CB5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2F4C-05C4-409A-BD75-6F239127561E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2BD9-D32D-439D-A402-27E7D9CB5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2F4C-05C4-409A-BD75-6F239127561E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2BD9-D32D-439D-A402-27E7D9CB5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2F4C-05C4-409A-BD75-6F239127561E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2BD9-D32D-439D-A402-27E7D9CB5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2F4C-05C4-409A-BD75-6F239127561E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2BD9-D32D-439D-A402-27E7D9CB5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92F4C-05C4-409A-BD75-6F239127561E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02BD9-D32D-439D-A402-27E7D9CB557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576064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C000"/>
                </a:solidFill>
                <a:latin typeface="Proxima Nova Regular"/>
                <a:cs typeface="Proxima Nova Regular"/>
              </a:rPr>
              <a:t>What is a</a:t>
            </a:r>
            <a:br>
              <a:rPr lang="en-GB" sz="5300" dirty="0">
                <a:solidFill>
                  <a:srgbClr val="FFC000"/>
                </a:solidFill>
                <a:latin typeface="Proxima Nova Regular"/>
                <a:cs typeface="Proxima Nova Regular"/>
              </a:rPr>
            </a:br>
            <a:r>
              <a:rPr lang="en-GB" sz="2800" dirty="0">
                <a:solidFill>
                  <a:srgbClr val="FFC000"/>
                </a:solidFill>
                <a:latin typeface="Proxima Nova Regular"/>
                <a:cs typeface="Proxima Nova Regular"/>
              </a:rPr>
              <a:t> </a:t>
            </a:r>
            <a:br>
              <a:rPr lang="en-GB" sz="4000" dirty="0">
                <a:solidFill>
                  <a:srgbClr val="FFC000"/>
                </a:solidFill>
                <a:latin typeface="Proxima Nova Bl" pitchFamily="50" charset="0"/>
              </a:rPr>
            </a:br>
            <a:r>
              <a:rPr lang="en-GB" sz="9600" dirty="0">
                <a:solidFill>
                  <a:srgbClr val="FFC000"/>
                </a:solidFill>
                <a:latin typeface="Proxima Nova Regular"/>
                <a:cs typeface="Proxima Nova Regular"/>
              </a:rPr>
              <a:t>World </a:t>
            </a:r>
            <a:br>
              <a:rPr lang="en-GB" sz="9600" dirty="0">
                <a:solidFill>
                  <a:srgbClr val="FFC000"/>
                </a:solidFill>
                <a:latin typeface="Proxima Nova Regular"/>
                <a:cs typeface="Proxima Nova Regular"/>
              </a:rPr>
            </a:br>
            <a:r>
              <a:rPr lang="en-GB" sz="9600" dirty="0">
                <a:solidFill>
                  <a:srgbClr val="FFC000"/>
                </a:solidFill>
                <a:latin typeface="Proxima Nova Regular"/>
                <a:cs typeface="Proxima Nova Regular"/>
              </a:rPr>
              <a:t>Heritage </a:t>
            </a:r>
            <a:br>
              <a:rPr lang="en-GB" sz="9600" dirty="0">
                <a:solidFill>
                  <a:srgbClr val="FFC000"/>
                </a:solidFill>
                <a:latin typeface="Proxima Nova Regular"/>
                <a:cs typeface="Proxima Nova Regular"/>
              </a:rPr>
            </a:br>
            <a:r>
              <a:rPr lang="en-GB" sz="9600" dirty="0">
                <a:solidFill>
                  <a:srgbClr val="FFC000"/>
                </a:solidFill>
                <a:latin typeface="Proxima Nova Regular"/>
                <a:cs typeface="Proxima Nova Regular"/>
              </a:rPr>
              <a:t>Site?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36712" y="-22354"/>
            <a:ext cx="13681520" cy="6848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260649"/>
            <a:ext cx="6694512" cy="1224135"/>
          </a:xfrm>
        </p:spPr>
        <p:txBody>
          <a:bodyPr>
            <a:noAutofit/>
          </a:bodyPr>
          <a:lstStyle/>
          <a:p>
            <a:pPr algn="l"/>
            <a:r>
              <a:rPr lang="en-GB" sz="3600" dirty="0">
                <a:solidFill>
                  <a:srgbClr val="FFC000"/>
                </a:solidFill>
                <a:latin typeface="Proxima Nova Regular"/>
                <a:cs typeface="Proxima Nova Regular"/>
              </a:rPr>
              <a:t>There is plenty more to </a:t>
            </a:r>
            <a:br>
              <a:rPr lang="en-GB" sz="3600" dirty="0">
                <a:solidFill>
                  <a:srgbClr val="FFC000"/>
                </a:solidFill>
                <a:latin typeface="Proxima Nova Regular"/>
                <a:cs typeface="Proxima Nova Regular"/>
              </a:rPr>
            </a:br>
            <a:r>
              <a:rPr lang="en-GB" sz="3600" dirty="0">
                <a:solidFill>
                  <a:srgbClr val="FFC000"/>
                </a:solidFill>
                <a:latin typeface="Proxima Nova Regular"/>
                <a:cs typeface="Proxima Nova Regular"/>
              </a:rPr>
              <a:t>discover about why the</a:t>
            </a:r>
            <a:endParaRPr lang="en-GB" sz="6000" dirty="0">
              <a:solidFill>
                <a:srgbClr val="FFC000"/>
              </a:solidFill>
              <a:latin typeface="Proxima Nova Regular"/>
              <a:cs typeface="Proxima Nova Regular"/>
            </a:endParaRPr>
          </a:p>
        </p:txBody>
      </p:sp>
      <p:pic>
        <p:nvPicPr>
          <p:cNvPr id="5" name="Picture 4" descr="CM_WH_logo_colo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1254371" cy="136815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7504" y="1700808"/>
            <a:ext cx="843108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dirty="0">
                <a:solidFill>
                  <a:srgbClr val="FFC000"/>
                </a:solidFill>
                <a:latin typeface="Proxima Nova Regular"/>
                <a:cs typeface="Proxima Nova Regular"/>
              </a:rPr>
              <a:t>Cornish Mining </a:t>
            </a:r>
          </a:p>
          <a:p>
            <a:pPr algn="l"/>
            <a:r>
              <a:rPr lang="en-GB" sz="4800" dirty="0">
                <a:solidFill>
                  <a:srgbClr val="FFC000"/>
                </a:solidFill>
                <a:latin typeface="Proxima Nova Regular"/>
                <a:cs typeface="Proxima Nova Regular"/>
              </a:rPr>
              <a:t>Landscape</a:t>
            </a:r>
            <a:r>
              <a:rPr lang="en-GB" sz="2400" dirty="0">
                <a:solidFill>
                  <a:srgbClr val="FFC000"/>
                </a:solidFill>
                <a:latin typeface="Proxima Nova Regular"/>
                <a:cs typeface="Proxima Nova Regular"/>
              </a:rPr>
              <a:t> </a:t>
            </a:r>
            <a:br>
              <a:rPr lang="en-GB" sz="6000" dirty="0">
                <a:solidFill>
                  <a:srgbClr val="FFC000"/>
                </a:solidFill>
                <a:latin typeface="Proxima Nova Bl" pitchFamily="50" charset="0"/>
              </a:rPr>
            </a:br>
            <a:r>
              <a:rPr lang="en-GB" sz="3600" dirty="0">
                <a:solidFill>
                  <a:srgbClr val="FFC000"/>
                </a:solidFill>
                <a:latin typeface="Proxima Nova Regular"/>
                <a:cs typeface="Proxima Nova Regular"/>
              </a:rPr>
              <a:t>is a </a:t>
            </a:r>
            <a:endParaRPr lang="en-GB" dirty="0">
              <a:solidFill>
                <a:srgbClr val="FFC000"/>
              </a:solidFill>
              <a:latin typeface="Proxima Nova Regular"/>
              <a:cs typeface="Proxima Nova Regular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9512" y="4149080"/>
            <a:ext cx="5472608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>
                <a:solidFill>
                  <a:srgbClr val="FFC000"/>
                </a:solidFill>
                <a:latin typeface="Proxima Nova Regular"/>
                <a:cs typeface="Proxima Nova Regular"/>
              </a:rPr>
              <a:t>World </a:t>
            </a:r>
          </a:p>
          <a:p>
            <a:pPr algn="l"/>
            <a:r>
              <a:rPr lang="en-GB" dirty="0">
                <a:solidFill>
                  <a:srgbClr val="FFC000"/>
                </a:solidFill>
                <a:latin typeface="Proxima Nova Regular"/>
                <a:cs typeface="Proxima Nova Regular"/>
              </a:rPr>
              <a:t>Heritage</a:t>
            </a:r>
          </a:p>
          <a:p>
            <a:pPr algn="l"/>
            <a:r>
              <a:rPr lang="en-GB">
                <a:solidFill>
                  <a:srgbClr val="FFC000"/>
                </a:solidFill>
                <a:latin typeface="Proxima Nova Regular"/>
                <a:cs typeface="Proxima Nova Regular"/>
              </a:rPr>
              <a:t>Site </a:t>
            </a:r>
            <a:r>
              <a:rPr lang="mr-IN">
                <a:solidFill>
                  <a:srgbClr val="FFC000"/>
                </a:solidFill>
                <a:latin typeface="Proxima Nova Regular"/>
                <a:cs typeface="Proxima Nova Regular"/>
              </a:rPr>
              <a:t>…</a:t>
            </a:r>
            <a:endParaRPr lang="en-GB" sz="3600" dirty="0">
              <a:solidFill>
                <a:srgbClr val="FFC000"/>
              </a:solidFill>
              <a:latin typeface="Proxima Nova Regular"/>
              <a:cs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5532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0"/>
            <a:ext cx="8411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79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8208912" cy="1008112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dirty="0">
                <a:solidFill>
                  <a:srgbClr val="FFC000"/>
                </a:solidFill>
                <a:latin typeface="Proxima Nova Regular"/>
                <a:cs typeface="Proxima Nova Regular"/>
              </a:rPr>
              <a:t> The ‘</a:t>
            </a:r>
            <a:r>
              <a:rPr lang="en-GB" sz="4000" b="1" dirty="0">
                <a:solidFill>
                  <a:srgbClr val="FFC000"/>
                </a:solidFill>
                <a:latin typeface="Proxima Nova Regular"/>
                <a:cs typeface="Proxima Nova Regular"/>
              </a:rPr>
              <a:t>World Heritage List</a:t>
            </a:r>
            <a:r>
              <a:rPr lang="en-GB" sz="4000" dirty="0">
                <a:solidFill>
                  <a:srgbClr val="FFC000"/>
                </a:solidFill>
                <a:latin typeface="Proxima Nova Regular"/>
                <a:cs typeface="Proxima Nova Regular"/>
              </a:rPr>
              <a:t>’ - </a:t>
            </a:r>
            <a:r>
              <a:rPr lang="en-GB" sz="3200" dirty="0">
                <a:solidFill>
                  <a:srgbClr val="FFC000"/>
                </a:solidFill>
                <a:latin typeface="Proxima Nova Regular"/>
                <a:cs typeface="Proxima Nova Regular"/>
              </a:rPr>
              <a:t>UNESCO</a:t>
            </a:r>
            <a:br>
              <a:rPr lang="en-GB" sz="3200" dirty="0">
                <a:solidFill>
                  <a:srgbClr val="FFC000"/>
                </a:solidFill>
                <a:latin typeface="Proxima Nova Regular"/>
                <a:cs typeface="Proxima Nova Regular"/>
              </a:rPr>
            </a:br>
            <a:endParaRPr lang="en-GB" sz="3000" dirty="0">
              <a:solidFill>
                <a:schemeClr val="bg1"/>
              </a:solidFill>
              <a:latin typeface="Proxima Nova Regular"/>
              <a:cs typeface="Proxima Nova Regula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700808"/>
            <a:ext cx="75608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dirty="0">
                <a:solidFill>
                  <a:schemeClr val="bg1"/>
                </a:solidFill>
                <a:latin typeface="Proxima Nova Regular"/>
                <a:cs typeface="Proxima Nova Regular"/>
              </a:rPr>
            </a:br>
            <a:r>
              <a:rPr lang="en-GB" sz="2800" dirty="0">
                <a:solidFill>
                  <a:schemeClr val="bg1"/>
                </a:solidFill>
                <a:latin typeface="Proxima Nova Regular"/>
                <a:cs typeface="Proxima Nova Regular"/>
              </a:rPr>
              <a:t>To be included, sites must have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3356992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dirty="0">
                <a:solidFill>
                  <a:prstClr val="white"/>
                </a:solidFill>
              </a:rPr>
              <a:t>either</a:t>
            </a:r>
            <a:br>
              <a:rPr lang="en-GB" sz="2800" dirty="0">
                <a:solidFill>
                  <a:prstClr val="white"/>
                </a:solidFill>
              </a:rPr>
            </a:br>
            <a:r>
              <a:rPr lang="en-GB" sz="2800" dirty="0">
                <a:solidFill>
                  <a:prstClr val="white"/>
                </a:solidFill>
              </a:rPr>
              <a:t>1) </a:t>
            </a:r>
            <a:r>
              <a:rPr lang="en-GB" sz="3200" b="1" dirty="0">
                <a:solidFill>
                  <a:prstClr val="white"/>
                </a:solidFill>
              </a:rPr>
              <a:t>natural</a:t>
            </a:r>
            <a:r>
              <a:rPr lang="en-GB" sz="3200" dirty="0">
                <a:solidFill>
                  <a:prstClr val="white"/>
                </a:solidFill>
              </a:rPr>
              <a:t> beauty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4221088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white"/>
                </a:solidFill>
              </a:rPr>
              <a:t>or</a:t>
            </a:r>
            <a:br>
              <a:rPr lang="en-GB" sz="2800" dirty="0">
                <a:solidFill>
                  <a:prstClr val="white"/>
                </a:solidFill>
              </a:rPr>
            </a:br>
            <a:r>
              <a:rPr lang="en-GB" sz="2800" dirty="0">
                <a:solidFill>
                  <a:prstClr val="white"/>
                </a:solidFill>
              </a:rPr>
              <a:t>2) </a:t>
            </a:r>
            <a:r>
              <a:rPr lang="en-GB" sz="3200" dirty="0">
                <a:solidFill>
                  <a:prstClr val="white"/>
                </a:solidFill>
              </a:rPr>
              <a:t>importance to </a:t>
            </a:r>
            <a:r>
              <a:rPr lang="en-GB" sz="3200" b="1" dirty="0">
                <a:solidFill>
                  <a:prstClr val="white"/>
                </a:solidFill>
              </a:rPr>
              <a:t>human</a:t>
            </a:r>
            <a:r>
              <a:rPr lang="en-GB" sz="3200" dirty="0">
                <a:solidFill>
                  <a:prstClr val="white"/>
                </a:solidFill>
              </a:rPr>
              <a:t> culture 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71A551-2FD1-1A49-8112-0DEF2393CED6}"/>
              </a:ext>
            </a:extLst>
          </p:cNvPr>
          <p:cNvSpPr/>
          <p:nvPr/>
        </p:nvSpPr>
        <p:spPr>
          <a:xfrm>
            <a:off x="827584" y="2492896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prstClr val="white"/>
                </a:solidFill>
                <a:latin typeface="Proxima Nova Regular"/>
                <a:cs typeface="Proxima Nova Regular"/>
              </a:rPr>
              <a:t>‘outstanding universal value</a:t>
            </a:r>
            <a:r>
              <a:rPr lang="en-GB" sz="2800" b="1" dirty="0">
                <a:solidFill>
                  <a:prstClr val="white"/>
                </a:solidFill>
                <a:latin typeface="Proxima Nova Regular"/>
                <a:cs typeface="Proxima Nova Regular"/>
              </a:rPr>
              <a:t>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42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0.3 Serengeti National Par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535">
            <a:off x="1993814" y="1906087"/>
            <a:ext cx="4973353" cy="3024336"/>
          </a:xfrm>
          <a:prstGeom prst="rect">
            <a:avLst/>
          </a:prstGeom>
        </p:spPr>
      </p:pic>
      <p:pic>
        <p:nvPicPr>
          <p:cNvPr id="11" name="Picture 10" descr="0.4 Rapa Nui National Par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0345">
            <a:off x="5141579" y="62052"/>
            <a:ext cx="4084144" cy="3063108"/>
          </a:xfrm>
          <a:prstGeom prst="rect">
            <a:avLst/>
          </a:prstGeom>
        </p:spPr>
      </p:pic>
      <p:pic>
        <p:nvPicPr>
          <p:cNvPr id="12" name="Picture 11" descr="0.5 The Pyramid Field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9309">
            <a:off x="-287677" y="-42999"/>
            <a:ext cx="4534034" cy="3021509"/>
          </a:xfrm>
          <a:prstGeom prst="rect">
            <a:avLst/>
          </a:prstGeom>
        </p:spPr>
      </p:pic>
      <p:pic>
        <p:nvPicPr>
          <p:cNvPr id="13" name="Picture 12" descr="0.6 The Taj Mahal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7133">
            <a:off x="4556700" y="3676995"/>
            <a:ext cx="4415733" cy="2903574"/>
          </a:xfrm>
          <a:prstGeom prst="rect">
            <a:avLst/>
          </a:prstGeom>
        </p:spPr>
      </p:pic>
      <p:pic>
        <p:nvPicPr>
          <p:cNvPr id="14" name="Picture 13" descr="0.7 Cornwall and West Dev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920">
            <a:off x="-438054" y="3761403"/>
            <a:ext cx="453650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3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en-GB" sz="3600" dirty="0">
                <a:solidFill>
                  <a:srgbClr val="FFC000"/>
                </a:solidFill>
                <a:latin typeface="Proxima Nova Regular"/>
                <a:cs typeface="Proxima Nova Regular"/>
              </a:rPr>
            </a:br>
            <a:br>
              <a:rPr lang="en-GB" sz="3600" dirty="0">
                <a:solidFill>
                  <a:srgbClr val="FFC000"/>
                </a:solidFill>
                <a:latin typeface="Proxima Nova Regular"/>
                <a:cs typeface="Proxima Nova Regular"/>
              </a:rPr>
            </a:br>
            <a:r>
              <a:rPr lang="en-GB" sz="3600" dirty="0">
                <a:solidFill>
                  <a:srgbClr val="FFC000"/>
                </a:solidFill>
                <a:latin typeface="Proxima Nova Regular"/>
                <a:cs typeface="Proxima Nova Regular"/>
              </a:rPr>
              <a:t>Why is the </a:t>
            </a:r>
            <a:br>
              <a:rPr lang="en-GB" sz="3600" dirty="0">
                <a:solidFill>
                  <a:srgbClr val="FFC000"/>
                </a:solidFill>
                <a:latin typeface="Proxima Nova Regular"/>
                <a:cs typeface="Proxima Nova Regular"/>
              </a:rPr>
            </a:br>
            <a:r>
              <a:rPr lang="en-GB" sz="6600" dirty="0">
                <a:solidFill>
                  <a:srgbClr val="FFC000"/>
                </a:solidFill>
                <a:latin typeface="Proxima Nova Regular"/>
                <a:cs typeface="Proxima Nova Regular"/>
              </a:rPr>
              <a:t>Cornish Mining Landscape</a:t>
            </a:r>
            <a:r>
              <a:rPr lang="en-GB" sz="3600" dirty="0">
                <a:solidFill>
                  <a:srgbClr val="FFC000"/>
                </a:solidFill>
                <a:latin typeface="Proxima Nova Regular"/>
                <a:cs typeface="Proxima Nova Regular"/>
              </a:rPr>
              <a:t> </a:t>
            </a:r>
            <a:br>
              <a:rPr lang="en-GB" sz="3600" dirty="0">
                <a:solidFill>
                  <a:srgbClr val="FFC000"/>
                </a:solidFill>
                <a:latin typeface="Proxima Nova Bl" pitchFamily="50" charset="0"/>
              </a:rPr>
            </a:br>
            <a:r>
              <a:rPr lang="en-GB" sz="3600" dirty="0">
                <a:solidFill>
                  <a:srgbClr val="FFC000"/>
                </a:solidFill>
                <a:latin typeface="Proxima Nova Regular"/>
                <a:cs typeface="Proxima Nova Regular"/>
              </a:rPr>
              <a:t>a </a:t>
            </a:r>
            <a:br>
              <a:rPr lang="en-GB" sz="3600" dirty="0">
                <a:solidFill>
                  <a:srgbClr val="FFC000"/>
                </a:solidFill>
                <a:latin typeface="Proxima Nova Regular"/>
                <a:cs typeface="Proxima Nova Regular"/>
              </a:rPr>
            </a:br>
            <a:r>
              <a:rPr lang="en-GB" sz="6600" dirty="0">
                <a:solidFill>
                  <a:srgbClr val="FFC000"/>
                </a:solidFill>
                <a:latin typeface="Proxima Nova Regular"/>
                <a:cs typeface="Proxima Nova Regular"/>
              </a:rPr>
              <a:t>World Heritage Site?</a:t>
            </a:r>
          </a:p>
        </p:txBody>
      </p:sp>
      <p:pic>
        <p:nvPicPr>
          <p:cNvPr id="5" name="Picture 4" descr="CM_WH_logo_col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1254371" cy="136815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Proxima Nova Regular"/>
                <a:cs typeface="Proxima Nova Regular"/>
              </a:rPr>
              <a:t>Earth Treasures</a:t>
            </a:r>
          </a:p>
        </p:txBody>
      </p:sp>
      <p:pic>
        <p:nvPicPr>
          <p:cNvPr id="5" name="Content Placeholder 3" descr="s13.JPG"/>
          <p:cNvPicPr>
            <a:picLocks noChangeAspect="1"/>
          </p:cNvPicPr>
          <p:nvPr/>
        </p:nvPicPr>
        <p:blipFill>
          <a:blip r:embed="rId2" cstate="print"/>
          <a:srcRect b="5499"/>
          <a:stretch>
            <a:fillRect/>
          </a:stretch>
        </p:blipFill>
        <p:spPr>
          <a:xfrm>
            <a:off x="5004048" y="2132856"/>
            <a:ext cx="4237931" cy="400487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51125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Proxima Nova Regular"/>
                <a:cs typeface="Proxima Nova Regular"/>
              </a:rPr>
              <a:t>Cornwall has some of the richest underground minerals anywhere in the World: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Proxima Nova Regular"/>
                <a:cs typeface="Proxima Nova Regular"/>
              </a:rPr>
              <a:t>Copper, Silver, Lead and Tin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Proxima Nova Regular"/>
                <a:cs typeface="Proxima Nova Regular"/>
              </a:rPr>
              <a:t>but also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Proxima Nova Regular"/>
                <a:cs typeface="Proxima Nova Regular"/>
              </a:rPr>
              <a:t>Antimony, Arsenic, Bismuth,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Proxima Nova Regular"/>
                <a:cs typeface="Proxima Nova Regular"/>
              </a:rPr>
              <a:t>Cobalt, Gold, Iron, Lithium,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Proxima Nova Regular"/>
                <a:cs typeface="Proxima Nova Regular"/>
              </a:rPr>
              <a:t>Manganese, Nickel, Titanium,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Proxima Nova Regular"/>
                <a:cs typeface="Proxima Nova Regular"/>
              </a:rPr>
              <a:t>Tungsten, Uranium,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Proxima Nova Regular"/>
                <a:cs typeface="Proxima Nova Regular"/>
              </a:rPr>
              <a:t>Wolfram, Zinc … etc</a:t>
            </a:r>
          </a:p>
        </p:txBody>
      </p:sp>
    </p:spTree>
    <p:extLst>
      <p:ext uri="{BB962C8B-B14F-4D97-AF65-F5344CB8AC3E}">
        <p14:creationId xmlns:p14="http://schemas.microsoft.com/office/powerpoint/2010/main" val="210005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02430 - Under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19" y="-137840"/>
            <a:ext cx="9263232" cy="1335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1700808"/>
            <a:ext cx="4176464" cy="3168352"/>
          </a:xfrm>
          <a:prstGeom prst="rect">
            <a:avLst/>
          </a:prstGeom>
          <a:solidFill>
            <a:schemeClr val="bg1">
              <a:lumMod val="75000"/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4176464" cy="3096344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dirty="0">
                <a:solidFill>
                  <a:schemeClr val="bg1"/>
                </a:solidFill>
                <a:latin typeface="Proxima Nova Regular"/>
                <a:cs typeface="Proxima Nova Regular"/>
              </a:rPr>
              <a:t>Cornish Mining was </a:t>
            </a:r>
          </a:p>
          <a:p>
            <a:pPr marL="0" lvl="0" indent="0">
              <a:buNone/>
            </a:pPr>
            <a:r>
              <a:rPr lang="en-US" dirty="0">
                <a:solidFill>
                  <a:schemeClr val="bg1"/>
                </a:solidFill>
                <a:latin typeface="Proxima Nova Regular"/>
                <a:cs typeface="Proxima Nova Regular"/>
              </a:rPr>
              <a:t>dirty dark and difficult.</a:t>
            </a:r>
          </a:p>
          <a:p>
            <a:pPr marL="0" lvl="0" indent="0">
              <a:buNone/>
            </a:pPr>
            <a:r>
              <a:rPr lang="en-US" dirty="0">
                <a:solidFill>
                  <a:schemeClr val="bg1"/>
                </a:solidFill>
                <a:latin typeface="Proxima Nova Regular"/>
                <a:cs typeface="Proxima Nova Regular"/>
              </a:rPr>
              <a:t>But the characters </a:t>
            </a:r>
          </a:p>
          <a:p>
            <a:pPr marL="0" lvl="0" indent="0">
              <a:buNone/>
            </a:pPr>
            <a:r>
              <a:rPr lang="en-US" dirty="0">
                <a:solidFill>
                  <a:schemeClr val="bg1"/>
                </a:solidFill>
                <a:latin typeface="Proxima Nova Regular"/>
                <a:cs typeface="Proxima Nova Regular"/>
              </a:rPr>
              <a:t>involved often had</a:t>
            </a:r>
          </a:p>
          <a:p>
            <a:pPr marL="0" lvl="0" indent="0">
              <a:buNone/>
            </a:pPr>
            <a:r>
              <a:rPr lang="en-US" dirty="0">
                <a:solidFill>
                  <a:schemeClr val="bg1"/>
                </a:solidFill>
                <a:latin typeface="Proxima Nova Regular"/>
                <a:cs typeface="Proxima Nova Regular"/>
              </a:rPr>
              <a:t>extraordinary stories </a:t>
            </a:r>
          </a:p>
          <a:p>
            <a:pPr marL="0" lvl="0" indent="0">
              <a:buNone/>
            </a:pPr>
            <a:r>
              <a:rPr lang="en-US" dirty="0">
                <a:solidFill>
                  <a:schemeClr val="bg1"/>
                </a:solidFill>
                <a:latin typeface="Proxima Nova Regular"/>
                <a:cs typeface="Proxima Nova Regular"/>
              </a:rPr>
              <a:t>to tell</a:t>
            </a:r>
            <a:r>
              <a:rPr lang="mr-IN" dirty="0">
                <a:solidFill>
                  <a:schemeClr val="bg1"/>
                </a:solidFill>
                <a:latin typeface="Proxima Nova Regular"/>
                <a:cs typeface="Proxima Nova Regular"/>
              </a:rPr>
              <a:t>…</a:t>
            </a:r>
            <a:endParaRPr lang="en-GB" dirty="0">
              <a:solidFill>
                <a:srgbClr val="FFFFFF"/>
              </a:solidFill>
              <a:latin typeface="Proxima Nova Regular"/>
              <a:cs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893261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revithickb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461099"/>
            <a:ext cx="7890272" cy="5396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  <a:latin typeface="Proxima Nova Regular"/>
                <a:cs typeface="Proxima Nova Regular"/>
              </a:rPr>
              <a:t>Inventions</a:t>
            </a:r>
            <a:endParaRPr lang="en-US" dirty="0">
              <a:solidFill>
                <a:srgbClr val="FFFFFF"/>
              </a:solidFill>
              <a:latin typeface="Proxima Nova Regular"/>
              <a:cs typeface="Proxima Nova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6912768" cy="511256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dirty="0">
                <a:solidFill>
                  <a:schemeClr val="bg1"/>
                </a:solidFill>
                <a:latin typeface="Proxima Nova Regular"/>
                <a:cs typeface="Proxima Nova Regular"/>
              </a:rPr>
              <a:t>Cornish Mining gave birth </a:t>
            </a:r>
          </a:p>
          <a:p>
            <a:pPr marL="0" lvl="0" indent="0">
              <a:buNone/>
            </a:pPr>
            <a:r>
              <a:rPr lang="en-US" dirty="0">
                <a:solidFill>
                  <a:schemeClr val="bg1"/>
                </a:solidFill>
                <a:latin typeface="Proxima Nova Regular"/>
                <a:cs typeface="Proxima Nova Regular"/>
              </a:rPr>
              <a:t>to technology which </a:t>
            </a:r>
          </a:p>
          <a:p>
            <a:pPr marL="0" lvl="0" indent="0">
              <a:buNone/>
            </a:pPr>
            <a:r>
              <a:rPr lang="en-US" dirty="0">
                <a:solidFill>
                  <a:schemeClr val="bg1"/>
                </a:solidFill>
                <a:latin typeface="Proxima Nova Regular"/>
                <a:cs typeface="Proxima Nova Regular"/>
              </a:rPr>
              <a:t>helped shape the world </a:t>
            </a:r>
          </a:p>
          <a:p>
            <a:pPr marL="0" lvl="0" indent="0">
              <a:buNone/>
            </a:pPr>
            <a:r>
              <a:rPr lang="en-US" dirty="0">
                <a:solidFill>
                  <a:schemeClr val="bg1"/>
                </a:solidFill>
                <a:latin typeface="Proxima Nova Regular"/>
                <a:cs typeface="Proxima Nova Regular"/>
              </a:rPr>
              <a:t>we live in </a:t>
            </a:r>
            <a:r>
              <a:rPr lang="en-US" dirty="0">
                <a:solidFill>
                  <a:srgbClr val="FFFFFF"/>
                </a:solidFill>
                <a:latin typeface="Proxima Nova Regular"/>
                <a:cs typeface="Proxima Nova Regular"/>
              </a:rPr>
              <a:t>today </a:t>
            </a:r>
          </a:p>
          <a:p>
            <a:pPr marL="0" lvl="0" indent="0">
              <a:buNone/>
            </a:pPr>
            <a:endParaRPr lang="en-GB" dirty="0">
              <a:solidFill>
                <a:srgbClr val="FFFFFF"/>
              </a:solidFill>
              <a:latin typeface="Proxima Nova Regular"/>
              <a:cs typeface="Proxima Nova Regular"/>
            </a:endParaRPr>
          </a:p>
          <a:p>
            <a:pPr marL="0" lvl="0" indent="0">
              <a:buNone/>
            </a:pPr>
            <a:endParaRPr lang="en-GB" dirty="0">
              <a:solidFill>
                <a:srgbClr val="FFFFFF"/>
              </a:solidFill>
              <a:latin typeface="Proxima Nova Regular"/>
              <a:cs typeface="Proxima Nova Regular"/>
            </a:endParaRPr>
          </a:p>
          <a:p>
            <a:pPr marL="0" lvl="0" indent="0">
              <a:buNone/>
            </a:pPr>
            <a:endParaRPr lang="en-GB" dirty="0">
              <a:solidFill>
                <a:srgbClr val="FFFFFF"/>
              </a:solidFill>
              <a:latin typeface="Proxima Nova Regular"/>
              <a:cs typeface="Proxima Nova Regular"/>
            </a:endParaRPr>
          </a:p>
          <a:p>
            <a:pPr marL="0" lvl="0" indent="0">
              <a:buNone/>
            </a:pPr>
            <a:r>
              <a:rPr lang="en-GB" b="1" dirty="0">
                <a:solidFill>
                  <a:srgbClr val="FFFFFF"/>
                </a:solidFill>
                <a:latin typeface="Proxima Nova Regular"/>
                <a:cs typeface="Proxima Nova Regular"/>
              </a:rPr>
              <a:t>Richard Trevithick </a:t>
            </a:r>
          </a:p>
          <a:p>
            <a:pPr marL="0" lvl="0" indent="0">
              <a:buNone/>
            </a:pPr>
            <a:r>
              <a:rPr lang="en-GB" dirty="0">
                <a:solidFill>
                  <a:srgbClr val="FFFFFF"/>
                </a:solidFill>
                <a:latin typeface="Proxima Nova Regular"/>
                <a:cs typeface="Proxima Nova Regular"/>
              </a:rPr>
              <a:t>invented the world’s first </a:t>
            </a:r>
          </a:p>
          <a:p>
            <a:pPr marL="0" lvl="0" indent="0">
              <a:buNone/>
            </a:pPr>
            <a:r>
              <a:rPr lang="en-GB" b="1" dirty="0">
                <a:solidFill>
                  <a:srgbClr val="FFFFFF"/>
                </a:solidFill>
                <a:latin typeface="Proxima Nova Regular"/>
                <a:cs typeface="Proxima Nova Regular"/>
              </a:rPr>
              <a:t>Steam Locomotive </a:t>
            </a:r>
            <a:r>
              <a:rPr lang="en-GB" dirty="0">
                <a:solidFill>
                  <a:srgbClr val="FFFFFF"/>
                </a:solidFill>
                <a:latin typeface="Proxima Nova Regular"/>
                <a:cs typeface="Proxima Nova Regular"/>
              </a:rPr>
              <a:t>in 1801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Proxima Nova Regular"/>
              <a:cs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9138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a White Engine House NSW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4925" y="0"/>
            <a:ext cx="1200827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Proxima Nova Regular"/>
                <a:cs typeface="Proxima Nova Regular"/>
              </a:rPr>
              <a:t>Worldwide Influence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2555776" y="4509120"/>
            <a:ext cx="6120680" cy="1872208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5112568"/>
          </a:xfrm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endParaRPr lang="en-GB" dirty="0">
              <a:latin typeface="Proxima Nova Regular"/>
              <a:cs typeface="Proxima Nova Regular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en-GB" sz="2800" dirty="0">
                <a:latin typeface="Proxima Nova Regular"/>
                <a:cs typeface="Proxima Nova Regular"/>
              </a:rPr>
              <a:t>Cornish Mining’s influence 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en-GB" sz="2800" dirty="0">
                <a:latin typeface="Proxima Nova Regular"/>
                <a:cs typeface="Proxima Nova Regular"/>
              </a:rPr>
              <a:t>can be seen around the 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en-GB" sz="2800" dirty="0">
                <a:latin typeface="Proxima Nova Regular"/>
                <a:cs typeface="Proxima Nova Regular"/>
              </a:rPr>
              <a:t>whole wide </a:t>
            </a:r>
            <a:r>
              <a:rPr lang="en-GB" sz="2800" b="1" dirty="0">
                <a:latin typeface="Proxima Nova Regular"/>
                <a:cs typeface="Proxima Nova Regular"/>
              </a:rPr>
              <a:t>World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en-GB" dirty="0">
              <a:latin typeface="Proxima Nova Regular"/>
              <a:cs typeface="Proxima Nova Regular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endParaRPr lang="en-GB" dirty="0">
              <a:latin typeface="Proxima Nova Regular"/>
              <a:cs typeface="Proxima Nova Regular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endParaRPr lang="en-GB" dirty="0">
              <a:latin typeface="Proxima Nova Regular"/>
              <a:cs typeface="Proxima Nova Regular"/>
            </a:endParaRPr>
          </a:p>
          <a:p>
            <a:pPr marL="0" lvl="0" indent="0" algn="r">
              <a:spcBef>
                <a:spcPct val="0"/>
              </a:spcBef>
              <a:buNone/>
              <a:defRPr/>
            </a:pPr>
            <a:r>
              <a:rPr lang="en-GB" sz="2800" dirty="0">
                <a:latin typeface="Proxima Nova Regular"/>
                <a:cs typeface="Proxima Nova Regular"/>
              </a:rPr>
              <a:t>There are at least </a:t>
            </a:r>
            <a:r>
              <a:rPr lang="en-GB" sz="2800" b="1" dirty="0">
                <a:latin typeface="Proxima Nova Regular"/>
                <a:cs typeface="Proxima Nova Regular"/>
              </a:rPr>
              <a:t>175 places</a:t>
            </a:r>
            <a:r>
              <a:rPr lang="en-GB" sz="2800" dirty="0">
                <a:latin typeface="Proxima Nova Regular"/>
                <a:cs typeface="Proxima Nova Regular"/>
              </a:rPr>
              <a:t>, </a:t>
            </a:r>
          </a:p>
          <a:p>
            <a:pPr marL="0" lvl="0" indent="0" algn="r">
              <a:spcBef>
                <a:spcPct val="0"/>
              </a:spcBef>
              <a:buNone/>
              <a:defRPr/>
            </a:pPr>
            <a:r>
              <a:rPr lang="en-GB" sz="2800" dirty="0">
                <a:latin typeface="Proxima Nova Regular"/>
                <a:cs typeface="Proxima Nova Regular"/>
              </a:rPr>
              <a:t>in </a:t>
            </a:r>
            <a:r>
              <a:rPr lang="en-GB" sz="2800" b="1" dirty="0">
                <a:latin typeface="Proxima Nova Regular"/>
                <a:cs typeface="Proxima Nova Regular"/>
              </a:rPr>
              <a:t>44 different countries </a:t>
            </a:r>
          </a:p>
          <a:p>
            <a:pPr marL="0" lvl="0" indent="0" algn="r">
              <a:spcBef>
                <a:spcPct val="0"/>
              </a:spcBef>
              <a:buNone/>
              <a:defRPr/>
            </a:pPr>
            <a:r>
              <a:rPr lang="en-GB" sz="2800" dirty="0">
                <a:latin typeface="Proxima Nova Regular"/>
                <a:cs typeface="Proxima Nova Regular"/>
              </a:rPr>
              <a:t>where Cornish miners took their </a:t>
            </a:r>
          </a:p>
          <a:p>
            <a:pPr marL="0" lvl="0" indent="0" algn="r">
              <a:spcBef>
                <a:spcPct val="0"/>
              </a:spcBef>
              <a:buNone/>
              <a:defRPr/>
            </a:pPr>
            <a:r>
              <a:rPr lang="en-GB" sz="2800" dirty="0">
                <a:latin typeface="Proxima Nova Regular"/>
                <a:cs typeface="Proxima Nova Regular"/>
              </a:rPr>
              <a:t>skills, technology and culture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Proxima Nova Regular"/>
              <a:cs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93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89564A8D2044895C14AF25630601A" ma:contentTypeVersion="9" ma:contentTypeDescription="Create a new document." ma:contentTypeScope="" ma:versionID="ec94ae7bac53f1780b61f0c797a7a102">
  <xsd:schema xmlns:xsd="http://www.w3.org/2001/XMLSchema" xmlns:xs="http://www.w3.org/2001/XMLSchema" xmlns:p="http://schemas.microsoft.com/office/2006/metadata/properties" xmlns:ns2="63ee0343-d15e-4390-8dd3-b2483671e150" xmlns:ns3="a838e17c-d63f-4e65-befd-695fb8a11fd8" targetNamespace="http://schemas.microsoft.com/office/2006/metadata/properties" ma:root="true" ma:fieldsID="0d6d52275aaa6773b46af37d85d0d1af" ns2:_="" ns3:_="">
    <xsd:import namespace="63ee0343-d15e-4390-8dd3-b2483671e150"/>
    <xsd:import namespace="a838e17c-d63f-4e65-befd-695fb8a11f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ee0343-d15e-4390-8dd3-b2483671e1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8e17c-d63f-4e65-befd-695fb8a11fd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CE5908-716A-472C-A493-C873B4F02273}"/>
</file>

<file path=customXml/itemProps2.xml><?xml version="1.0" encoding="utf-8"?>
<ds:datastoreItem xmlns:ds="http://schemas.openxmlformats.org/officeDocument/2006/customXml" ds:itemID="{63D0BA73-5F13-47C1-A6AD-B416AE5E3FBF}"/>
</file>

<file path=customXml/itemProps3.xml><?xml version="1.0" encoding="utf-8"?>
<ds:datastoreItem xmlns:ds="http://schemas.openxmlformats.org/officeDocument/2006/customXml" ds:itemID="{24C4F0CD-D860-4CF0-91AB-59E2DE7A4EEF}"/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218</Words>
  <Application>Microsoft Macintosh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Proxima Nova Bl</vt:lpstr>
      <vt:lpstr>Proxima Nova Regular</vt:lpstr>
      <vt:lpstr>Office Theme</vt:lpstr>
      <vt:lpstr>What is a   World  Heritage  Site?</vt:lpstr>
      <vt:lpstr>PowerPoint Presentation</vt:lpstr>
      <vt:lpstr> The ‘World Heritage List’ - UNESCO </vt:lpstr>
      <vt:lpstr>PowerPoint Presentation</vt:lpstr>
      <vt:lpstr>  Why is the  Cornish Mining Landscape  a  World Heritage Site?</vt:lpstr>
      <vt:lpstr>Earth Treasures</vt:lpstr>
      <vt:lpstr>People</vt:lpstr>
      <vt:lpstr>Inventions</vt:lpstr>
      <vt:lpstr>Worldwide Influence</vt:lpstr>
      <vt:lpstr>There is plenty more to  discover about why the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is the Cornish Mining Landscape a World Heritage Site?</dc:title>
  <dc:creator>Joe Lewis</dc:creator>
  <cp:lastModifiedBy>Will Coleman</cp:lastModifiedBy>
  <cp:revision>26</cp:revision>
  <dcterms:created xsi:type="dcterms:W3CDTF">2018-04-23T09:33:45Z</dcterms:created>
  <dcterms:modified xsi:type="dcterms:W3CDTF">2019-11-04T14:40:52Z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0x0101001BF89564A8D2044895C14AF25630601A</vt:lpwstr>
  </property>
</Properties>
</file>